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sldIdLst>
    <p:sldId id="256" r:id="rId2"/>
    <p:sldId id="269" r:id="rId3"/>
    <p:sldId id="257" r:id="rId4"/>
    <p:sldId id="259" r:id="rId5"/>
    <p:sldId id="261" r:id="rId6"/>
    <p:sldId id="262" r:id="rId7"/>
    <p:sldId id="263" r:id="rId8"/>
    <p:sldId id="264" r:id="rId9"/>
    <p:sldId id="265" r:id="rId10"/>
    <p:sldId id="266" r:id="rId11"/>
    <p:sldId id="267" r:id="rId12"/>
    <p:sldId id="268"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9"/>
  </p:normalViewPr>
  <p:slideViewPr>
    <p:cSldViewPr snapToGrid="0" snapToObjects="1">
      <p:cViewPr>
        <p:scale>
          <a:sx n="131" d="100"/>
          <a:sy n="131" d="100"/>
        </p:scale>
        <p:origin x="1080" y="9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31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10/24/20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US"/>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10/24/20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A2F0292D-1797-49A5-8D2D-8D50C72EF3CC}" type="datetimeFigureOut">
              <a:rPr lang="en-US" smtClean="0"/>
              <a:t>10/24/20</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D6CC888B-D9F9-4E54-B722-F151A9F45E95}" type="slidenum">
              <a:rPr lang="en-US" smtClean="0"/>
              <a:t>‹#›</a:t>
            </a:fld>
            <a:endParaRPr lang="en-US"/>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a:t>Drag picture to placeholder or click icon to add</a:t>
            </a:r>
            <a:endParaRPr/>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10/24/20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10/24/20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10/24/20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en-US"/>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10/24/20</a:t>
            </a:fld>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F0292D-1797-49A5-8D2D-8D50C72EF3CC}" type="datetimeFigureOut">
              <a:rPr lang="en-US" smtClean="0"/>
              <a:t>10/24/20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en-US"/>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A2F0292D-1797-49A5-8D2D-8D50C72EF3CC}" type="datetimeFigureOut">
              <a:rPr lang="en-US" smtClean="0"/>
              <a:t>10/24/20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A2F0292D-1797-49A5-8D2D-8D50C72EF3CC}" type="datetimeFigureOut">
              <a:rPr lang="en-US" smtClean="0"/>
              <a:t>10/24/20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A2F0292D-1797-49A5-8D2D-8D50C72EF3CC}" type="datetimeFigureOut">
              <a:rPr lang="en-US" smtClean="0"/>
              <a:t>10/24/20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0292D-1797-49A5-8D2D-8D50C72EF3CC}" type="datetimeFigureOut">
              <a:rPr lang="en-US" smtClean="0"/>
              <a:t>10/24/20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A2F0292D-1797-49A5-8D2D-8D50C72EF3CC}" type="datetimeFigureOut">
              <a:rPr lang="en-US" smtClean="0"/>
              <a:t>10/24/20</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D6CC888B-D9F9-4E54-B722-F151A9F45E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en-US"/>
              <a:t>Click to edit Master title style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A2F0292D-1797-49A5-8D2D-8D50C72EF3CC}" type="datetimeFigureOut">
              <a:rPr lang="en-US" smtClean="0"/>
              <a:t>10/24/20</a:t>
            </a:fld>
            <a:endParaRPr lang="en-US"/>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D6CC888B-D9F9-4E54-B722-F151A9F45E9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Ls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0558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6pPr>
      <a:lvl7pPr marL="23987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7pPr>
      <a:lvl8pPr marL="2743200"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8pPr>
      <a:lvl9pPr marL="3087688" indent="-344488" algn="l" defTabSz="914400" rtl="0" eaLnBrk="1" latinLnBrk="0" hangingPunct="1">
        <a:spcBef>
          <a:spcPct val="20000"/>
        </a:spcBef>
        <a:buFont typeface="Wingdings 2" pitchFamily="18" charset="2"/>
        <a:buChar char=""/>
        <a:defRPr lang="en-US" sz="1800" kern="1200" dirty="0">
          <a:solidFill>
            <a:schemeClr val="bg1"/>
          </a:solidFill>
          <a:effectLst>
            <a:outerShdw blurRad="63500" dist="50800" dir="2700000" algn="tl" rotWithShape="0">
              <a:prstClr val="black">
                <a:alpha val="5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encer.net/model-course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6112" y="2951253"/>
            <a:ext cx="8032645" cy="3785652"/>
          </a:xfrm>
          <a:prstGeom prst="rect">
            <a:avLst/>
          </a:prstGeom>
          <a:noFill/>
        </p:spPr>
        <p:txBody>
          <a:bodyPr wrap="square" rtlCol="0">
            <a:spAutoFit/>
          </a:bodyPr>
          <a:lstStyle/>
          <a:p>
            <a:r>
              <a:rPr lang="en-US" sz="4800" b="1" dirty="0"/>
              <a:t>Using complex societal problems to make class content relevant and hook student interest</a:t>
            </a:r>
          </a:p>
          <a:p>
            <a:endParaRPr lang="en-US" sz="4800" b="1" dirty="0"/>
          </a:p>
        </p:txBody>
      </p:sp>
      <p:sp>
        <p:nvSpPr>
          <p:cNvPr id="4" name="TextBox 3">
            <a:extLst>
              <a:ext uri="{FF2B5EF4-FFF2-40B4-BE49-F238E27FC236}">
                <a16:creationId xmlns:a16="http://schemas.microsoft.com/office/drawing/2014/main" id="{47E62B32-2155-4C23-B482-008ACFFC65FD}"/>
              </a:ext>
            </a:extLst>
          </p:cNvPr>
          <p:cNvSpPr txBox="1"/>
          <p:nvPr/>
        </p:nvSpPr>
        <p:spPr>
          <a:xfrm>
            <a:off x="555677" y="763594"/>
            <a:ext cx="8032645" cy="830997"/>
          </a:xfrm>
          <a:prstGeom prst="rect">
            <a:avLst/>
          </a:prstGeom>
          <a:noFill/>
        </p:spPr>
        <p:txBody>
          <a:bodyPr wrap="square" rtlCol="0">
            <a:spAutoFit/>
          </a:bodyPr>
          <a:lstStyle/>
          <a:p>
            <a:pPr algn="ctr"/>
            <a:r>
              <a:rPr lang="en-US" sz="4800" b="1" dirty="0">
                <a:solidFill>
                  <a:schemeClr val="bg1"/>
                </a:solidFill>
              </a:rPr>
              <a:t>The SENCER Approach</a:t>
            </a:r>
          </a:p>
        </p:txBody>
      </p:sp>
    </p:spTree>
    <p:extLst>
      <p:ext uri="{BB962C8B-B14F-4D97-AF65-F5344CB8AC3E}">
        <p14:creationId xmlns:p14="http://schemas.microsoft.com/office/powerpoint/2010/main" val="1796356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7"/>
            <a:ext cx="7612063" cy="2705260"/>
          </a:xfrm>
        </p:spPr>
        <p:txBody>
          <a:bodyPr/>
          <a:lstStyle/>
          <a:p>
            <a:r>
              <a:rPr lang="en-US" sz="3600" b="1" dirty="0">
                <a:solidFill>
                  <a:schemeClr val="bg1"/>
                </a:solidFill>
                <a:effectLst/>
              </a:rPr>
              <a:t>Assignments and activities that give students practice in applying knowledge, skills and dispositions. </a:t>
            </a:r>
          </a:p>
        </p:txBody>
      </p:sp>
      <p:sp>
        <p:nvSpPr>
          <p:cNvPr id="3" name="Content Placeholder 2"/>
          <p:cNvSpPr>
            <a:spLocks noGrp="1"/>
          </p:cNvSpPr>
          <p:nvPr>
            <p:ph idx="1"/>
          </p:nvPr>
        </p:nvSpPr>
        <p:spPr>
          <a:xfrm>
            <a:off x="185352" y="2784727"/>
            <a:ext cx="8736226" cy="3468154"/>
          </a:xfrm>
        </p:spPr>
        <p:txBody>
          <a:bodyPr>
            <a:normAutofit fontScale="92500"/>
          </a:bodyPr>
          <a:lstStyle/>
          <a:p>
            <a:r>
              <a:rPr lang="en-US" sz="2800" b="1" dirty="0">
                <a:solidFill>
                  <a:schemeClr val="tx1"/>
                </a:solidFill>
                <a:effectLst/>
              </a:rPr>
              <a:t>What kind of assignments or activity will give your students practice in the skills, capacities, and applications you have identified as your learning goals?  What assignments will give them a chance to demonstrate their learning? Posters, performances, group projects, exhibitions, podcasts, videos, debates, re-enactments, interviews, game design—just some of the assignments SENCER faculty have used.</a:t>
            </a:r>
          </a:p>
        </p:txBody>
      </p:sp>
    </p:spTree>
    <p:extLst>
      <p:ext uri="{BB962C8B-B14F-4D97-AF65-F5344CB8AC3E}">
        <p14:creationId xmlns:p14="http://schemas.microsoft.com/office/powerpoint/2010/main" val="2129349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906350"/>
          </a:xfrm>
        </p:spPr>
        <p:txBody>
          <a:bodyPr/>
          <a:lstStyle/>
          <a:p>
            <a:r>
              <a:rPr lang="en-US" b="1" dirty="0">
                <a:solidFill>
                  <a:schemeClr val="bg1"/>
                </a:solidFill>
                <a:effectLst/>
              </a:rPr>
              <a:t>Build your course, program, or module</a:t>
            </a:r>
          </a:p>
        </p:txBody>
      </p:sp>
      <p:sp>
        <p:nvSpPr>
          <p:cNvPr id="3" name="Content Placeholder 2"/>
          <p:cNvSpPr>
            <a:spLocks noGrp="1"/>
          </p:cNvSpPr>
          <p:nvPr>
            <p:ph idx="1"/>
          </p:nvPr>
        </p:nvSpPr>
        <p:spPr>
          <a:xfrm>
            <a:off x="341946" y="2684834"/>
            <a:ext cx="8450949" cy="3568047"/>
          </a:xfrm>
        </p:spPr>
        <p:txBody>
          <a:bodyPr>
            <a:noAutofit/>
          </a:bodyPr>
          <a:lstStyle/>
          <a:p>
            <a:pPr lvl="0"/>
            <a:r>
              <a:rPr lang="en-US" sz="3200" b="1" dirty="0">
                <a:solidFill>
                  <a:schemeClr val="tx1"/>
                </a:solidFill>
                <a:effectLst/>
              </a:rPr>
              <a:t>Use a poster-sized sheet or whiteboard to lay out your design. Make sure to include at least some of the following: a title that portrays your theme, the target audience, learning outcomes,  basic course content, activities, resources, assignments, and assessments</a:t>
            </a:r>
            <a:r>
              <a:rPr lang="en-US" sz="2800" b="1" dirty="0">
                <a:solidFill>
                  <a:schemeClr val="tx1"/>
                </a:solidFill>
                <a:effectLst/>
              </a:rPr>
              <a:t>.</a:t>
            </a:r>
          </a:p>
          <a:p>
            <a:endParaRPr lang="en-US" sz="2800" b="1" dirty="0">
              <a:solidFill>
                <a:schemeClr val="tx1"/>
              </a:solidFill>
            </a:endParaRPr>
          </a:p>
        </p:txBody>
      </p:sp>
    </p:spTree>
    <p:extLst>
      <p:ext uri="{BB962C8B-B14F-4D97-AF65-F5344CB8AC3E}">
        <p14:creationId xmlns:p14="http://schemas.microsoft.com/office/powerpoint/2010/main" val="1036648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4" y="605119"/>
            <a:ext cx="7612063" cy="1417638"/>
          </a:xfrm>
        </p:spPr>
        <p:txBody>
          <a:bodyPr/>
          <a:lstStyle/>
          <a:p>
            <a:r>
              <a:rPr lang="en-US" b="1" dirty="0">
                <a:solidFill>
                  <a:schemeClr val="bg1"/>
                </a:solidFill>
                <a:effectLst/>
              </a:rPr>
              <a:t>Share your work!</a:t>
            </a:r>
          </a:p>
        </p:txBody>
      </p:sp>
      <p:sp>
        <p:nvSpPr>
          <p:cNvPr id="3" name="Content Placeholder 2"/>
          <p:cNvSpPr>
            <a:spLocks noGrp="1"/>
          </p:cNvSpPr>
          <p:nvPr>
            <p:ph idx="1"/>
          </p:nvPr>
        </p:nvSpPr>
        <p:spPr>
          <a:xfrm>
            <a:off x="765175" y="2882436"/>
            <a:ext cx="7612064" cy="3370445"/>
          </a:xfrm>
        </p:spPr>
        <p:txBody>
          <a:bodyPr>
            <a:normAutofit/>
          </a:bodyPr>
          <a:lstStyle/>
          <a:p>
            <a:r>
              <a:rPr lang="en-US" sz="3600" b="1" dirty="0">
                <a:solidFill>
                  <a:schemeClr val="tx1"/>
                </a:solidFill>
                <a:effectLst/>
              </a:rPr>
              <a:t>Choose a person to present your work to. </a:t>
            </a:r>
          </a:p>
        </p:txBody>
      </p:sp>
    </p:spTree>
    <p:extLst>
      <p:ext uri="{BB962C8B-B14F-4D97-AF65-F5344CB8AC3E}">
        <p14:creationId xmlns:p14="http://schemas.microsoft.com/office/powerpoint/2010/main" val="1119408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4" y="605119"/>
            <a:ext cx="7612063" cy="1417638"/>
          </a:xfrm>
        </p:spPr>
        <p:txBody>
          <a:bodyPr/>
          <a:lstStyle/>
          <a:p>
            <a:r>
              <a:rPr lang="en-US" b="1" dirty="0">
                <a:solidFill>
                  <a:schemeClr val="bg1"/>
                </a:solidFill>
                <a:effectLst/>
              </a:rPr>
              <a:t>Reflect</a:t>
            </a:r>
          </a:p>
        </p:txBody>
      </p:sp>
      <p:sp>
        <p:nvSpPr>
          <p:cNvPr id="3" name="Content Placeholder 2"/>
          <p:cNvSpPr>
            <a:spLocks noGrp="1"/>
          </p:cNvSpPr>
          <p:nvPr>
            <p:ph idx="1"/>
          </p:nvPr>
        </p:nvSpPr>
        <p:spPr>
          <a:xfrm>
            <a:off x="765175" y="2882436"/>
            <a:ext cx="7612064" cy="3370445"/>
          </a:xfrm>
        </p:spPr>
        <p:txBody>
          <a:bodyPr>
            <a:normAutofit/>
          </a:bodyPr>
          <a:lstStyle/>
          <a:p>
            <a:r>
              <a:rPr lang="en-US" sz="3600" b="1" dirty="0">
                <a:solidFill>
                  <a:schemeClr val="tx1"/>
                </a:solidFill>
                <a:effectLst/>
              </a:rPr>
              <a:t>How do these courses compare to ones you’ve taken/taught before</a:t>
            </a:r>
          </a:p>
          <a:p>
            <a:r>
              <a:rPr lang="en-US" sz="3600" b="1" dirty="0">
                <a:solidFill>
                  <a:schemeClr val="tx1"/>
                </a:solidFill>
                <a:effectLst/>
              </a:rPr>
              <a:t>What impact do you think it will have on students?  </a:t>
            </a:r>
            <a:r>
              <a:rPr lang="en-US" sz="3600" b="1">
                <a:solidFill>
                  <a:schemeClr val="tx1"/>
                </a:solidFill>
                <a:effectLst/>
              </a:rPr>
              <a:t>On you?</a:t>
            </a:r>
            <a:endParaRPr lang="en-US" sz="3600" b="1" dirty="0">
              <a:solidFill>
                <a:schemeClr val="tx1"/>
              </a:solidFill>
              <a:effectLst/>
            </a:endParaRPr>
          </a:p>
        </p:txBody>
      </p:sp>
    </p:spTree>
    <p:extLst>
      <p:ext uri="{BB962C8B-B14F-4D97-AF65-F5344CB8AC3E}">
        <p14:creationId xmlns:p14="http://schemas.microsoft.com/office/powerpoint/2010/main" val="2776328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4" y="605119"/>
            <a:ext cx="7612063" cy="1417638"/>
          </a:xfrm>
        </p:spPr>
        <p:txBody>
          <a:bodyPr/>
          <a:lstStyle/>
          <a:p>
            <a:r>
              <a:rPr lang="en-US" b="1" dirty="0">
                <a:solidFill>
                  <a:schemeClr val="bg1"/>
                </a:solidFill>
                <a:effectLst/>
              </a:rPr>
              <a:t>Wednesday</a:t>
            </a:r>
          </a:p>
        </p:txBody>
      </p:sp>
      <p:sp>
        <p:nvSpPr>
          <p:cNvPr id="3" name="Content Placeholder 2"/>
          <p:cNvSpPr>
            <a:spLocks noGrp="1"/>
          </p:cNvSpPr>
          <p:nvPr>
            <p:ph idx="1"/>
          </p:nvPr>
        </p:nvSpPr>
        <p:spPr>
          <a:xfrm>
            <a:off x="765175" y="2882436"/>
            <a:ext cx="7612064" cy="3370445"/>
          </a:xfrm>
        </p:spPr>
        <p:txBody>
          <a:bodyPr>
            <a:normAutofit lnSpcReduction="10000"/>
          </a:bodyPr>
          <a:lstStyle/>
          <a:p>
            <a:r>
              <a:rPr lang="en-US" sz="3600" b="1" dirty="0">
                <a:solidFill>
                  <a:schemeClr val="tx1"/>
                </a:solidFill>
                <a:effectLst/>
              </a:rPr>
              <a:t>On Wednesday, we will go through this same process but individually, with the class you are designing in this course. </a:t>
            </a:r>
          </a:p>
          <a:p>
            <a:r>
              <a:rPr lang="en-US" sz="3600" b="1" dirty="0">
                <a:solidFill>
                  <a:schemeClr val="tx1"/>
                </a:solidFill>
                <a:effectLst/>
              </a:rPr>
              <a:t>Think about themes that would work for that material.</a:t>
            </a:r>
          </a:p>
        </p:txBody>
      </p:sp>
    </p:spTree>
    <p:extLst>
      <p:ext uri="{BB962C8B-B14F-4D97-AF65-F5344CB8AC3E}">
        <p14:creationId xmlns:p14="http://schemas.microsoft.com/office/powerpoint/2010/main" val="2100464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4104A-5ABD-4ED4-8089-0264D8C58A62}"/>
              </a:ext>
            </a:extLst>
          </p:cNvPr>
          <p:cNvSpPr>
            <a:spLocks noGrp="1"/>
          </p:cNvSpPr>
          <p:nvPr>
            <p:ph type="title"/>
          </p:nvPr>
        </p:nvSpPr>
        <p:spPr>
          <a:xfrm>
            <a:off x="765968" y="561382"/>
            <a:ext cx="7612063" cy="1417638"/>
          </a:xfrm>
        </p:spPr>
        <p:txBody>
          <a:bodyPr/>
          <a:lstStyle/>
          <a:p>
            <a:r>
              <a:rPr lang="en-US" dirty="0">
                <a:solidFill>
                  <a:schemeClr val="bg1"/>
                </a:solidFill>
              </a:rPr>
              <a:t>Acknowledgments</a:t>
            </a:r>
          </a:p>
        </p:txBody>
      </p:sp>
      <p:sp>
        <p:nvSpPr>
          <p:cNvPr id="3" name="Content Placeholder 2">
            <a:extLst>
              <a:ext uri="{FF2B5EF4-FFF2-40B4-BE49-F238E27FC236}">
                <a16:creationId xmlns:a16="http://schemas.microsoft.com/office/drawing/2014/main" id="{AB8524A6-2996-44B7-85F7-D5FE4D736FF2}"/>
              </a:ext>
            </a:extLst>
          </p:cNvPr>
          <p:cNvSpPr>
            <a:spLocks noGrp="1"/>
          </p:cNvSpPr>
          <p:nvPr>
            <p:ph idx="1"/>
          </p:nvPr>
        </p:nvSpPr>
        <p:spPr>
          <a:xfrm>
            <a:off x="271849" y="2953266"/>
            <a:ext cx="8662086" cy="2940908"/>
          </a:xfrm>
        </p:spPr>
        <p:txBody>
          <a:bodyPr>
            <a:noAutofit/>
          </a:bodyPr>
          <a:lstStyle/>
          <a:p>
            <a:r>
              <a:rPr lang="en-US" sz="2000" b="1" dirty="0">
                <a:solidFill>
                  <a:schemeClr val="tx1"/>
                </a:solidFill>
                <a:effectLst/>
              </a:rPr>
              <a:t>From a Science Education for New Civic Engagements and Responsibilities (SENCER) workshop by Eliza Reilly, Director of National Center for Science for Science and Civic Engagement (NCSCE)</a:t>
            </a:r>
          </a:p>
          <a:p>
            <a:r>
              <a:rPr lang="en-US" sz="2000" b="1" dirty="0">
                <a:solidFill>
                  <a:schemeClr val="tx1"/>
                </a:solidFill>
                <a:effectLst/>
              </a:rPr>
              <a:t>Established in 2001 with funding by the National Science Foundation, SENCER seeks to develop an active curiosity and deeper understanding of both the efficacy and limitations of science and mathematics in dealing with our most pressing public challenges.</a:t>
            </a:r>
          </a:p>
          <a:p>
            <a:endParaRPr lang="en-US" sz="2000" b="1" dirty="0">
              <a:solidFill>
                <a:schemeClr val="tx1"/>
              </a:solidFill>
            </a:endParaRPr>
          </a:p>
        </p:txBody>
      </p:sp>
    </p:spTree>
    <p:extLst>
      <p:ext uri="{BB962C8B-B14F-4D97-AF65-F5344CB8AC3E}">
        <p14:creationId xmlns:p14="http://schemas.microsoft.com/office/powerpoint/2010/main" val="3425676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7"/>
            <a:ext cx="7612063" cy="1975257"/>
          </a:xfrm>
        </p:spPr>
        <p:txBody>
          <a:bodyPr/>
          <a:lstStyle/>
          <a:p>
            <a:r>
              <a:rPr lang="en-US" sz="4400" b="1" dirty="0">
                <a:solidFill>
                  <a:schemeClr val="bg1"/>
                </a:solidFill>
                <a:effectLst/>
              </a:rPr>
              <a:t>Learning Outcomes</a:t>
            </a:r>
          </a:p>
        </p:txBody>
      </p:sp>
      <p:sp>
        <p:nvSpPr>
          <p:cNvPr id="3" name="Content Placeholder 2"/>
          <p:cNvSpPr>
            <a:spLocks noGrp="1"/>
          </p:cNvSpPr>
          <p:nvPr>
            <p:ph idx="1"/>
          </p:nvPr>
        </p:nvSpPr>
        <p:spPr>
          <a:xfrm>
            <a:off x="299686" y="2768171"/>
            <a:ext cx="8591147" cy="3484710"/>
          </a:xfrm>
        </p:spPr>
        <p:txBody>
          <a:bodyPr>
            <a:normAutofit/>
          </a:bodyPr>
          <a:lstStyle/>
          <a:p>
            <a:pPr marL="0" indent="0">
              <a:buNone/>
            </a:pPr>
            <a:r>
              <a:rPr lang="en-US" sz="3200" b="1" dirty="0">
                <a:solidFill>
                  <a:schemeClr val="tx1"/>
                </a:solidFill>
                <a:effectLst/>
              </a:rPr>
              <a:t>Students will be able to:</a:t>
            </a:r>
          </a:p>
          <a:p>
            <a:pPr marL="0" indent="0">
              <a:buNone/>
            </a:pPr>
            <a:r>
              <a:rPr lang="en-US" sz="3200" b="1" dirty="0">
                <a:solidFill>
                  <a:schemeClr val="tx1"/>
                </a:solidFill>
                <a:effectLst/>
              </a:rPr>
              <a:t>Use the SENCER approach to design courses that foster civic engagement by teaching “through” multidisciplinary, complex, civic issues that are of immediate relevance to students and their communities. </a:t>
            </a:r>
            <a:endParaRPr lang="en-US" sz="3200" b="1" dirty="0">
              <a:solidFill>
                <a:schemeClr val="tx1"/>
              </a:solidFill>
            </a:endParaRPr>
          </a:p>
        </p:txBody>
      </p:sp>
    </p:spTree>
    <p:extLst>
      <p:ext uri="{BB962C8B-B14F-4D97-AF65-F5344CB8AC3E}">
        <p14:creationId xmlns:p14="http://schemas.microsoft.com/office/powerpoint/2010/main" val="4276592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93776" y="2812645"/>
            <a:ext cx="7196328" cy="1470025"/>
          </a:xfrm>
        </p:spPr>
        <p:txBody>
          <a:bodyPr/>
          <a:lstStyle/>
          <a:p>
            <a:r>
              <a:rPr lang="en-US" dirty="0">
                <a:solidFill>
                  <a:schemeClr val="accent3">
                    <a:lumMod val="50000"/>
                  </a:schemeClr>
                </a:solidFill>
                <a:hlinkClick r:id="rId2"/>
              </a:rPr>
              <a:t>SENCER MODELS</a:t>
            </a:r>
            <a:endParaRPr lang="en-US" dirty="0">
              <a:solidFill>
                <a:schemeClr val="accent3">
                  <a:lumMod val="50000"/>
                </a:schemeClr>
              </a:solidFill>
            </a:endParaRPr>
          </a:p>
        </p:txBody>
      </p:sp>
      <p:sp>
        <p:nvSpPr>
          <p:cNvPr id="4" name="Subtitle 3"/>
          <p:cNvSpPr>
            <a:spLocks noGrp="1"/>
          </p:cNvSpPr>
          <p:nvPr>
            <p:ph type="subTitle" idx="1"/>
          </p:nvPr>
        </p:nvSpPr>
        <p:spPr>
          <a:xfrm>
            <a:off x="493776" y="4528850"/>
            <a:ext cx="7196328" cy="987552"/>
          </a:xfrm>
        </p:spPr>
        <p:txBody>
          <a:bodyPr/>
          <a:lstStyle/>
          <a:p>
            <a:r>
              <a:rPr lang="en-US" sz="2400" b="1" dirty="0">
                <a:solidFill>
                  <a:schemeClr val="tx1"/>
                </a:solidFill>
              </a:rPr>
              <a:t>Over 55 in every discipline and institutional type</a:t>
            </a:r>
          </a:p>
        </p:txBody>
      </p:sp>
      <p:sp>
        <p:nvSpPr>
          <p:cNvPr id="5" name="TextBox 4"/>
          <p:cNvSpPr txBox="1"/>
          <p:nvPr/>
        </p:nvSpPr>
        <p:spPr>
          <a:xfrm>
            <a:off x="1587606" y="754094"/>
            <a:ext cx="5950016" cy="830997"/>
          </a:xfrm>
          <a:prstGeom prst="rect">
            <a:avLst/>
          </a:prstGeom>
          <a:noFill/>
        </p:spPr>
        <p:txBody>
          <a:bodyPr wrap="square" rtlCol="0">
            <a:spAutoFit/>
          </a:bodyPr>
          <a:lstStyle/>
          <a:p>
            <a:r>
              <a:rPr lang="en-US" sz="4800" b="1" dirty="0">
                <a:solidFill>
                  <a:schemeClr val="bg1"/>
                </a:solidFill>
              </a:rPr>
              <a:t>Some Examples</a:t>
            </a:r>
          </a:p>
        </p:txBody>
      </p:sp>
    </p:spTree>
    <p:extLst>
      <p:ext uri="{BB962C8B-B14F-4D97-AF65-F5344CB8AC3E}">
        <p14:creationId xmlns:p14="http://schemas.microsoft.com/office/powerpoint/2010/main" val="3418678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387" y="461384"/>
            <a:ext cx="7612063" cy="1417638"/>
          </a:xfrm>
        </p:spPr>
        <p:txBody>
          <a:bodyPr/>
          <a:lstStyle/>
          <a:p>
            <a:r>
              <a:rPr lang="en-US" b="1" dirty="0">
                <a:solidFill>
                  <a:schemeClr val="bg1"/>
                </a:solidFill>
                <a:effectLst/>
              </a:rPr>
              <a:t>Brainstorm Possible Topics</a:t>
            </a:r>
          </a:p>
        </p:txBody>
      </p:sp>
      <p:sp>
        <p:nvSpPr>
          <p:cNvPr id="3" name="Content Placeholder 2"/>
          <p:cNvSpPr>
            <a:spLocks noGrp="1"/>
          </p:cNvSpPr>
          <p:nvPr>
            <p:ph idx="1"/>
          </p:nvPr>
        </p:nvSpPr>
        <p:spPr>
          <a:xfrm>
            <a:off x="219822" y="2755557"/>
            <a:ext cx="8695195" cy="3766565"/>
          </a:xfrm>
        </p:spPr>
        <p:txBody>
          <a:bodyPr>
            <a:normAutofit/>
          </a:bodyPr>
          <a:lstStyle/>
          <a:p>
            <a:pPr lvl="0"/>
            <a:r>
              <a:rPr lang="en-US" b="1" dirty="0">
                <a:solidFill>
                  <a:schemeClr val="tx1"/>
                </a:solidFill>
                <a:effectLst/>
              </a:rPr>
              <a:t>If you had the opportunity to teach about a complex civic problem, which  might intrigue you AND your students, what would you choose? </a:t>
            </a:r>
          </a:p>
          <a:p>
            <a:pPr lvl="1"/>
            <a:r>
              <a:rPr lang="en-US" b="1" dirty="0">
                <a:solidFill>
                  <a:schemeClr val="tx1"/>
                </a:solidFill>
                <a:effectLst/>
              </a:rPr>
              <a:t>Put EACH of your ideas on a separate sticky note. Be sure to write large enough for others to read. </a:t>
            </a:r>
          </a:p>
          <a:p>
            <a:pPr lvl="1"/>
            <a:r>
              <a:rPr lang="en-US" b="1" dirty="0">
                <a:solidFill>
                  <a:schemeClr val="tx1"/>
                </a:solidFill>
                <a:effectLst/>
              </a:rPr>
              <a:t>DON’T comment on each other’s ideas now. </a:t>
            </a:r>
          </a:p>
          <a:p>
            <a:pPr lvl="1"/>
            <a:r>
              <a:rPr lang="en-US" b="1" dirty="0">
                <a:solidFill>
                  <a:schemeClr val="tx1"/>
                </a:solidFill>
                <a:effectLst/>
              </a:rPr>
              <a:t>Consider issues that you think are important for all students to engage with and try not to be constrained by your own expertise in identifying these themes.</a:t>
            </a:r>
          </a:p>
          <a:p>
            <a:endParaRPr lang="en-US" b="1" dirty="0">
              <a:solidFill>
                <a:schemeClr val="tx1"/>
              </a:solidFill>
            </a:endParaRPr>
          </a:p>
        </p:txBody>
      </p:sp>
    </p:spTree>
    <p:extLst>
      <p:ext uri="{BB962C8B-B14F-4D97-AF65-F5344CB8AC3E}">
        <p14:creationId xmlns:p14="http://schemas.microsoft.com/office/powerpoint/2010/main" val="2273106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65174" y="79468"/>
            <a:ext cx="7612063" cy="2387702"/>
          </a:xfrm>
        </p:spPr>
        <p:txBody>
          <a:bodyPr/>
          <a:lstStyle/>
          <a:p>
            <a:r>
              <a:rPr lang="en-US" b="1" dirty="0">
                <a:solidFill>
                  <a:schemeClr val="bg1"/>
                </a:solidFill>
                <a:effectLst/>
              </a:rPr>
              <a:t>Choose your audience and choose one theme to develop</a:t>
            </a:r>
          </a:p>
        </p:txBody>
      </p:sp>
      <p:sp>
        <p:nvSpPr>
          <p:cNvPr id="7" name="Content Placeholder 6"/>
          <p:cNvSpPr>
            <a:spLocks noGrp="1"/>
          </p:cNvSpPr>
          <p:nvPr>
            <p:ph idx="1"/>
          </p:nvPr>
        </p:nvSpPr>
        <p:spPr>
          <a:xfrm>
            <a:off x="170974" y="2733472"/>
            <a:ext cx="8744044" cy="3519409"/>
          </a:xfrm>
        </p:spPr>
        <p:txBody>
          <a:bodyPr>
            <a:normAutofit lnSpcReduction="10000"/>
          </a:bodyPr>
          <a:lstStyle/>
          <a:p>
            <a:pPr lvl="1"/>
            <a:r>
              <a:rPr lang="en-US" sz="2600" b="1" dirty="0">
                <a:solidFill>
                  <a:schemeClr val="tx1"/>
                </a:solidFill>
                <a:effectLst/>
              </a:rPr>
              <a:t>Decide on one theme/civic issue that you will develop as your SENCER model. If you are working in a team, come to consensus on a topic.</a:t>
            </a:r>
          </a:p>
          <a:p>
            <a:pPr lvl="1"/>
            <a:r>
              <a:rPr lang="en-US" sz="2600" b="1" dirty="0">
                <a:solidFill>
                  <a:schemeClr val="tx1"/>
                </a:solidFill>
                <a:effectLst/>
              </a:rPr>
              <a:t>decide on your target audience (e.g., first-year, developmental, non-science majors, majors, k-12 students, community members etc.) What other factors must you consider to ensure your course/program supports and engages </a:t>
            </a:r>
            <a:r>
              <a:rPr lang="en-US" sz="2600" b="1">
                <a:solidFill>
                  <a:schemeClr val="tx1"/>
                </a:solidFill>
                <a:effectLst/>
              </a:rPr>
              <a:t>all learners.</a:t>
            </a:r>
            <a:endParaRPr lang="en-US" sz="2600" b="1" dirty="0">
              <a:solidFill>
                <a:schemeClr val="tx1"/>
              </a:solidFill>
              <a:effectLst/>
            </a:endParaRPr>
          </a:p>
          <a:p>
            <a:endParaRPr lang="en-US" b="1" dirty="0">
              <a:solidFill>
                <a:schemeClr val="tx1"/>
              </a:solidFill>
            </a:endParaRPr>
          </a:p>
        </p:txBody>
      </p:sp>
    </p:spTree>
    <p:extLst>
      <p:ext uri="{BB962C8B-B14F-4D97-AF65-F5344CB8AC3E}">
        <p14:creationId xmlns:p14="http://schemas.microsoft.com/office/powerpoint/2010/main" val="2452452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176" y="450170"/>
            <a:ext cx="7612063" cy="1417638"/>
          </a:xfrm>
        </p:spPr>
        <p:txBody>
          <a:bodyPr/>
          <a:lstStyle/>
          <a:p>
            <a:r>
              <a:rPr lang="en-US" b="1" dirty="0">
                <a:solidFill>
                  <a:schemeClr val="bg1"/>
                </a:solidFill>
                <a:effectLst/>
              </a:rPr>
              <a:t>Identify Learning Outcomes</a:t>
            </a:r>
          </a:p>
        </p:txBody>
      </p:sp>
      <p:sp>
        <p:nvSpPr>
          <p:cNvPr id="3" name="Content Placeholder 2"/>
          <p:cNvSpPr>
            <a:spLocks noGrp="1"/>
          </p:cNvSpPr>
          <p:nvPr>
            <p:ph idx="1"/>
          </p:nvPr>
        </p:nvSpPr>
        <p:spPr>
          <a:xfrm>
            <a:off x="317521" y="2786927"/>
            <a:ext cx="8475374" cy="3614719"/>
          </a:xfrm>
        </p:spPr>
        <p:txBody>
          <a:bodyPr>
            <a:normAutofit/>
          </a:bodyPr>
          <a:lstStyle/>
          <a:p>
            <a:r>
              <a:rPr lang="en-US" sz="2800" b="1" dirty="0">
                <a:solidFill>
                  <a:schemeClr val="tx1"/>
                </a:solidFill>
                <a:effectLst/>
              </a:rPr>
              <a:t>Given an imaginary course, module, or exhibit that will focus on your theme, brainstorm and settle on 3-4 primary learning outcomes, (knowledge, skills, dispositions) that you want your learners to achieve. Beyond the STEM knowledge, what humanistic or “meta-knowledge” and skills will you aim for? </a:t>
            </a:r>
            <a:endParaRPr lang="en-US" sz="2800" b="1" dirty="0">
              <a:solidFill>
                <a:schemeClr val="tx1"/>
              </a:solidFill>
            </a:endParaRPr>
          </a:p>
        </p:txBody>
      </p:sp>
    </p:spTree>
    <p:extLst>
      <p:ext uri="{BB962C8B-B14F-4D97-AF65-F5344CB8AC3E}">
        <p14:creationId xmlns:p14="http://schemas.microsoft.com/office/powerpoint/2010/main" val="3922912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4" y="474884"/>
            <a:ext cx="7612063" cy="1417638"/>
          </a:xfrm>
        </p:spPr>
        <p:txBody>
          <a:bodyPr/>
          <a:lstStyle/>
          <a:p>
            <a:r>
              <a:rPr lang="en-US" b="1" dirty="0">
                <a:solidFill>
                  <a:schemeClr val="bg1"/>
                </a:solidFill>
                <a:effectLst/>
              </a:rPr>
              <a:t>Identify Resources </a:t>
            </a:r>
            <a:br>
              <a:rPr lang="en-US" b="1" dirty="0">
                <a:solidFill>
                  <a:schemeClr val="bg1"/>
                </a:solidFill>
                <a:effectLst/>
              </a:rPr>
            </a:br>
            <a:endParaRPr lang="en-US" b="1" dirty="0">
              <a:solidFill>
                <a:schemeClr val="bg1"/>
              </a:solidFill>
              <a:effectLst/>
            </a:endParaRPr>
          </a:p>
        </p:txBody>
      </p:sp>
      <p:sp>
        <p:nvSpPr>
          <p:cNvPr id="3" name="Content Placeholder 2"/>
          <p:cNvSpPr>
            <a:spLocks noGrp="1"/>
          </p:cNvSpPr>
          <p:nvPr>
            <p:ph idx="1"/>
          </p:nvPr>
        </p:nvSpPr>
        <p:spPr>
          <a:xfrm>
            <a:off x="395416" y="2724948"/>
            <a:ext cx="8427308" cy="3639146"/>
          </a:xfrm>
        </p:spPr>
        <p:txBody>
          <a:bodyPr>
            <a:normAutofit fontScale="85000" lnSpcReduction="20000"/>
          </a:bodyPr>
          <a:lstStyle/>
          <a:p>
            <a:r>
              <a:rPr lang="en-US" sz="3200" b="1" dirty="0">
                <a:solidFill>
                  <a:schemeClr val="tx1"/>
                </a:solidFill>
                <a:effectLst/>
              </a:rPr>
              <a:t>Brainstorm a list of the following that might contribute expertise/activities/materials to help students engage in the theme :</a:t>
            </a:r>
          </a:p>
          <a:p>
            <a:pPr lvl="1"/>
            <a:r>
              <a:rPr lang="en-US" sz="3000" b="1" dirty="0">
                <a:solidFill>
                  <a:schemeClr val="tx1"/>
                </a:solidFill>
                <a:effectLst/>
              </a:rPr>
              <a:t> courses, </a:t>
            </a:r>
          </a:p>
          <a:p>
            <a:pPr lvl="1"/>
            <a:r>
              <a:rPr lang="en-US" sz="3000" b="1" dirty="0">
                <a:solidFill>
                  <a:schemeClr val="tx1"/>
                </a:solidFill>
                <a:effectLst/>
              </a:rPr>
              <a:t>disciplines, </a:t>
            </a:r>
          </a:p>
          <a:p>
            <a:pPr lvl="1"/>
            <a:r>
              <a:rPr lang="en-US" sz="3000" b="1" dirty="0">
                <a:solidFill>
                  <a:schemeClr val="tx1"/>
                </a:solidFill>
                <a:effectLst/>
              </a:rPr>
              <a:t>people: faculty members, staff members, undergraduate preceptors, external/internal experts, and </a:t>
            </a:r>
          </a:p>
          <a:p>
            <a:pPr lvl="1"/>
            <a:r>
              <a:rPr lang="en-US" sz="3000" b="1" dirty="0">
                <a:solidFill>
                  <a:schemeClr val="tx1"/>
                </a:solidFill>
                <a:effectLst/>
              </a:rPr>
              <a:t>community assets and resources. </a:t>
            </a:r>
            <a:endParaRPr lang="en-US" sz="3000" b="1" dirty="0">
              <a:solidFill>
                <a:schemeClr val="tx1"/>
              </a:solidFill>
            </a:endParaRPr>
          </a:p>
        </p:txBody>
      </p:sp>
    </p:spTree>
    <p:extLst>
      <p:ext uri="{BB962C8B-B14F-4D97-AF65-F5344CB8AC3E}">
        <p14:creationId xmlns:p14="http://schemas.microsoft.com/office/powerpoint/2010/main" val="2221704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968" y="499597"/>
            <a:ext cx="7612063" cy="1417638"/>
          </a:xfrm>
        </p:spPr>
        <p:txBody>
          <a:bodyPr/>
          <a:lstStyle/>
          <a:p>
            <a:r>
              <a:rPr lang="en-US" b="1" dirty="0">
                <a:solidFill>
                  <a:schemeClr val="bg1"/>
                </a:solidFill>
                <a:effectLst/>
              </a:rPr>
              <a:t>Implementation-Delivering the Content </a:t>
            </a:r>
            <a:br>
              <a:rPr lang="en-US" b="1" dirty="0">
                <a:solidFill>
                  <a:schemeClr val="bg1"/>
                </a:solidFill>
                <a:effectLst/>
              </a:rPr>
            </a:br>
            <a:endParaRPr lang="en-US" b="1" dirty="0">
              <a:solidFill>
                <a:schemeClr val="bg1"/>
              </a:solidFill>
              <a:effectLst/>
            </a:endParaRPr>
          </a:p>
        </p:txBody>
      </p:sp>
      <p:sp>
        <p:nvSpPr>
          <p:cNvPr id="3" name="Content Placeholder 2"/>
          <p:cNvSpPr>
            <a:spLocks noGrp="1"/>
          </p:cNvSpPr>
          <p:nvPr>
            <p:ph idx="1"/>
          </p:nvPr>
        </p:nvSpPr>
        <p:spPr>
          <a:xfrm>
            <a:off x="219822" y="2897940"/>
            <a:ext cx="8924178" cy="3639146"/>
          </a:xfrm>
        </p:spPr>
        <p:txBody>
          <a:bodyPr>
            <a:normAutofit/>
          </a:bodyPr>
          <a:lstStyle/>
          <a:p>
            <a:pPr lvl="0" fontAlgn="base"/>
            <a:r>
              <a:rPr lang="en-US" sz="2800" b="1" dirty="0">
                <a:solidFill>
                  <a:schemeClr val="tx1"/>
                </a:solidFill>
                <a:effectLst/>
              </a:rPr>
              <a:t>Think of field experiences, literature (of various types), films, dramatic performances, research projects, and novel teaching methods that might ACTIVELY engage students in the theme (don’t let limited budgets constrain your ideas). </a:t>
            </a:r>
          </a:p>
          <a:p>
            <a:pPr lvl="0" fontAlgn="base"/>
            <a:r>
              <a:rPr lang="en-US" sz="2800" b="1" dirty="0">
                <a:solidFill>
                  <a:schemeClr val="tx1"/>
                </a:solidFill>
                <a:effectLst/>
              </a:rPr>
              <a:t>Put EACH idea on a separate sticky note to later arrange them for the poster.</a:t>
            </a:r>
          </a:p>
        </p:txBody>
      </p:sp>
    </p:spTree>
    <p:extLst>
      <p:ext uri="{BB962C8B-B14F-4D97-AF65-F5344CB8AC3E}">
        <p14:creationId xmlns:p14="http://schemas.microsoft.com/office/powerpoint/2010/main" val="176626405"/>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Habitat">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Habitat">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1120</TotalTime>
  <Words>704</Words>
  <Application>Microsoft Macintosh PowerPoint</Application>
  <PresentationFormat>On-screen Show (4:3)</PresentationFormat>
  <Paragraphs>42</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Book Antiqua</vt:lpstr>
      <vt:lpstr>Wingdings 2</vt:lpstr>
      <vt:lpstr>Habitat</vt:lpstr>
      <vt:lpstr>PowerPoint Presentation</vt:lpstr>
      <vt:lpstr>Acknowledgments</vt:lpstr>
      <vt:lpstr>Learning Outcomes</vt:lpstr>
      <vt:lpstr>SENCER MODELS</vt:lpstr>
      <vt:lpstr>Brainstorm Possible Topics</vt:lpstr>
      <vt:lpstr>Choose your audience and choose one theme to develop</vt:lpstr>
      <vt:lpstr>Identify Learning Outcomes</vt:lpstr>
      <vt:lpstr>Identify Resources  </vt:lpstr>
      <vt:lpstr>Implementation-Delivering the Content  </vt:lpstr>
      <vt:lpstr>Assignments and activities that give students practice in applying knowledge, skills and dispositions. </vt:lpstr>
      <vt:lpstr>Build your course, program, or module</vt:lpstr>
      <vt:lpstr>Share your work!</vt:lpstr>
      <vt:lpstr>Reflect</vt:lpstr>
      <vt:lpstr>Wednesday</vt:lpstr>
    </vt:vector>
  </TitlesOfParts>
  <Company>The Phillips Museum of Art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Eliza Reilly</dc:creator>
  <cp:lastModifiedBy>Eliza Reilly</cp:lastModifiedBy>
  <cp:revision>21</cp:revision>
  <dcterms:created xsi:type="dcterms:W3CDTF">2019-11-14T22:03:28Z</dcterms:created>
  <dcterms:modified xsi:type="dcterms:W3CDTF">2020-10-24T20:43:31Z</dcterms:modified>
</cp:coreProperties>
</file>